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13"/>
  </p:notesMasterIdLst>
  <p:sldIdLst>
    <p:sldId id="264" r:id="rId2"/>
    <p:sldId id="277" r:id="rId3"/>
    <p:sldId id="278" r:id="rId4"/>
    <p:sldId id="286" r:id="rId5"/>
    <p:sldId id="279" r:id="rId6"/>
    <p:sldId id="280" r:id="rId7"/>
    <p:sldId id="281" r:id="rId8"/>
    <p:sldId id="282" r:id="rId9"/>
    <p:sldId id="284" r:id="rId10"/>
    <p:sldId id="287" r:id="rId11"/>
    <p:sldId id="285" r:id="rId12"/>
  </p:sldIdLst>
  <p:sldSz cx="9144000" cy="6858000" type="screen4x3"/>
  <p:notesSz cx="6858000" cy="9144000"/>
  <p:embeddedFontLst>
    <p:embeddedFont>
      <p:font typeface="Times" pitchFamily="18" charset="0"/>
      <p:regular r:id="rId14"/>
      <p:bold r:id="rId15"/>
      <p:italic r:id="rId16"/>
      <p:boldItalic r:id="rId17"/>
    </p:embeddedFont>
    <p:embeddedFont>
      <p:font typeface="Univers-Black-Italic" pitchFamily="2" charset="0"/>
      <p:regular r:id="rId18"/>
    </p:embeddedFont>
    <p:embeddedFont>
      <p:font typeface="Univers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8281"/>
    <a:srgbClr val="A88F01"/>
    <a:srgbClr val="006172"/>
    <a:srgbClr val="009A3E"/>
    <a:srgbClr val="C42B1A"/>
    <a:srgbClr val="6E81AF"/>
    <a:srgbClr val="6D81AF"/>
    <a:srgbClr val="093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103" d="100"/>
          <a:sy n="103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Plan1!$H$25:$H$27</c:f>
              <c:strCache>
                <c:ptCount val="3"/>
                <c:pt idx="0">
                  <c:v>Spanish</c:v>
                </c:pt>
                <c:pt idx="1">
                  <c:v>Portuguese</c:v>
                </c:pt>
                <c:pt idx="2">
                  <c:v>English</c:v>
                </c:pt>
              </c:strCache>
            </c:strRef>
          </c:cat>
          <c:val>
            <c:numRef>
              <c:f>Plan1!$I$25:$I$27</c:f>
              <c:numCache>
                <c:formatCode>#,##0</c:formatCode>
                <c:ptCount val="3"/>
                <c:pt idx="0">
                  <c:v>976407</c:v>
                </c:pt>
                <c:pt idx="1">
                  <c:v>744217</c:v>
                </c:pt>
                <c:pt idx="2">
                  <c:v>317487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105728"/>
        <c:axId val="82589312"/>
      </c:barChart>
      <c:catAx>
        <c:axId val="92105728"/>
        <c:scaling>
          <c:orientation val="minMax"/>
        </c:scaling>
        <c:delete val="0"/>
        <c:axPos val="b"/>
        <c:majorTickMark val="out"/>
        <c:minorTickMark val="none"/>
        <c:tickLblPos val="nextTo"/>
        <c:crossAx val="82589312"/>
        <c:crosses val="autoZero"/>
        <c:auto val="1"/>
        <c:lblAlgn val="ctr"/>
        <c:lblOffset val="100"/>
        <c:noMultiLvlLbl val="0"/>
      </c:catAx>
      <c:valAx>
        <c:axId val="825893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2105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2012</c:v>
          </c:tx>
          <c:invertIfNegative val="0"/>
          <c:cat>
            <c:strRef>
              <c:f>Plan1!$A$1:$A$10</c:f>
              <c:strCache>
                <c:ptCount val="10"/>
                <c:pt idx="0">
                  <c:v>Brazil</c:v>
                </c:pt>
                <c:pt idx="1">
                  <c:v>Spain</c:v>
                </c:pt>
                <c:pt idx="2">
                  <c:v>Argentina</c:v>
                </c:pt>
                <c:pt idx="3">
                  <c:v>Portugal</c:v>
                </c:pt>
                <c:pt idx="4">
                  <c:v>Mexico</c:v>
                </c:pt>
                <c:pt idx="5">
                  <c:v>United States</c:v>
                </c:pt>
                <c:pt idx="6">
                  <c:v>Colombia</c:v>
                </c:pt>
                <c:pt idx="7">
                  <c:v>Venezuela</c:v>
                </c:pt>
                <c:pt idx="8">
                  <c:v>Peru</c:v>
                </c:pt>
                <c:pt idx="9">
                  <c:v>Romania</c:v>
                </c:pt>
              </c:strCache>
            </c:strRef>
          </c:cat>
          <c:val>
            <c:numRef>
              <c:f>Plan1!$B$1:$B$10</c:f>
              <c:numCache>
                <c:formatCode>#,##0</c:formatCode>
                <c:ptCount val="10"/>
                <c:pt idx="0">
                  <c:v>656712</c:v>
                </c:pt>
                <c:pt idx="1">
                  <c:v>557915</c:v>
                </c:pt>
                <c:pt idx="2">
                  <c:v>161391</c:v>
                </c:pt>
                <c:pt idx="3">
                  <c:v>128106</c:v>
                </c:pt>
                <c:pt idx="4">
                  <c:v>120418</c:v>
                </c:pt>
                <c:pt idx="5">
                  <c:v>73161</c:v>
                </c:pt>
                <c:pt idx="6">
                  <c:v>61772</c:v>
                </c:pt>
                <c:pt idx="7">
                  <c:v>31838</c:v>
                </c:pt>
                <c:pt idx="8">
                  <c:v>31111</c:v>
                </c:pt>
                <c:pt idx="9">
                  <c:v>24417</c:v>
                </c:pt>
              </c:numCache>
            </c:numRef>
          </c:val>
        </c:ser>
        <c:ser>
          <c:idx val="1"/>
          <c:order val="1"/>
          <c:tx>
            <c:v>2008</c:v>
          </c:tx>
          <c:invertIfNegative val="0"/>
          <c:cat>
            <c:strRef>
              <c:f>Plan1!$A$1:$A$10</c:f>
              <c:strCache>
                <c:ptCount val="10"/>
                <c:pt idx="0">
                  <c:v>Brazil</c:v>
                </c:pt>
                <c:pt idx="1">
                  <c:v>Spain</c:v>
                </c:pt>
                <c:pt idx="2">
                  <c:v>Argentina</c:v>
                </c:pt>
                <c:pt idx="3">
                  <c:v>Portugal</c:v>
                </c:pt>
                <c:pt idx="4">
                  <c:v>Mexico</c:v>
                </c:pt>
                <c:pt idx="5">
                  <c:v>United States</c:v>
                </c:pt>
                <c:pt idx="6">
                  <c:v>Colombia</c:v>
                </c:pt>
                <c:pt idx="7">
                  <c:v>Venezuela</c:v>
                </c:pt>
                <c:pt idx="8">
                  <c:v>Peru</c:v>
                </c:pt>
                <c:pt idx="9">
                  <c:v>Romania</c:v>
                </c:pt>
              </c:strCache>
            </c:strRef>
          </c:cat>
          <c:val>
            <c:numRef>
              <c:f>Plan1!$C$1:$C$10</c:f>
              <c:numCache>
                <c:formatCode>#,##0</c:formatCode>
                <c:ptCount val="10"/>
                <c:pt idx="0">
                  <c:v>512101</c:v>
                </c:pt>
                <c:pt idx="1">
                  <c:v>3592</c:v>
                </c:pt>
                <c:pt idx="2">
                  <c:v>1442</c:v>
                </c:pt>
                <c:pt idx="3">
                  <c:v>82640</c:v>
                </c:pt>
                <c:pt idx="4" formatCode="General">
                  <c:v>580</c:v>
                </c:pt>
                <c:pt idx="5">
                  <c:v>8120</c:v>
                </c:pt>
                <c:pt idx="6" formatCode="General">
                  <c:v>352</c:v>
                </c:pt>
                <c:pt idx="7" formatCode="General">
                  <c:v>213</c:v>
                </c:pt>
                <c:pt idx="8" formatCode="General">
                  <c:v>269</c:v>
                </c:pt>
                <c:pt idx="9" formatCode="General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104704"/>
        <c:axId val="82591040"/>
      </c:barChart>
      <c:catAx>
        <c:axId val="92104704"/>
        <c:scaling>
          <c:orientation val="minMax"/>
        </c:scaling>
        <c:delete val="0"/>
        <c:axPos val="b"/>
        <c:majorTickMark val="out"/>
        <c:minorTickMark val="none"/>
        <c:tickLblPos val="nextTo"/>
        <c:crossAx val="82591040"/>
        <c:crosses val="autoZero"/>
        <c:auto val="1"/>
        <c:lblAlgn val="ctr"/>
        <c:lblOffset val="100"/>
        <c:noMultiLvlLbl val="0"/>
      </c:catAx>
      <c:valAx>
        <c:axId val="8259104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2104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FFAA6BE7-C868-4A6A-BAFD-58D28E8705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687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685800" cy="6858000"/>
          </a:xfrm>
          <a:prstGeom prst="rect">
            <a:avLst/>
          </a:prstGeom>
          <a:solidFill>
            <a:srgbClr val="09356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BR">
              <a:latin typeface="Times" pitchFamily="18" charset="0"/>
            </a:endParaRPr>
          </a:p>
        </p:txBody>
      </p:sp>
      <p:pic>
        <p:nvPicPr>
          <p:cNvPr id="1027" name="Picture 8"/>
          <p:cNvPicPr>
            <a:picLocks noChangeAspect="1" noChangeArrowheads="1"/>
          </p:cNvPicPr>
          <p:nvPr/>
        </p:nvPicPr>
        <p:blipFill>
          <a:blip r:embed="rId13"/>
          <a:srcRect b="25215"/>
          <a:stretch>
            <a:fillRect/>
          </a:stretch>
        </p:blipFill>
        <p:spPr bwMode="auto">
          <a:xfrm>
            <a:off x="7761288" y="125413"/>
            <a:ext cx="11858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490538"/>
            <a:ext cx="9144000" cy="42862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BR"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1143000" cy="3962400"/>
          </a:xfrm>
          <a:prstGeom prst="rect">
            <a:avLst/>
          </a:prstGeom>
          <a:solidFill>
            <a:srgbClr val="09356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3962400"/>
            <a:ext cx="1143000" cy="2895600"/>
          </a:xfrm>
          <a:prstGeom prst="rect">
            <a:avLst/>
          </a:prstGeom>
          <a:solidFill>
            <a:srgbClr val="6E81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7391400" y="6249988"/>
            <a:ext cx="1693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latin typeface="Univers" pitchFamily="34" charset="0"/>
              </a:rPr>
              <a:t>Date: 06/06/2013</a:t>
            </a:r>
            <a:endParaRPr lang="en-US" altLang="en-US">
              <a:latin typeface="Univers" pitchFamily="34" charset="0"/>
            </a:endParaRP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33400"/>
            <a:ext cx="31051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0" y="38862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14343" name="Text Box 13"/>
          <p:cNvSpPr txBox="1">
            <a:spLocks noChangeArrowheads="1"/>
          </p:cNvSpPr>
          <p:nvPr/>
        </p:nvSpPr>
        <p:spPr bwMode="auto">
          <a:xfrm>
            <a:off x="1714500" y="2500313"/>
            <a:ext cx="50720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800">
                <a:latin typeface="Univers-Black-Italic" pitchFamily="2" charset="0"/>
              </a:rPr>
              <a:t>The Brazilian experience in international data dissemination – </a:t>
            </a:r>
            <a:r>
              <a:rPr lang="pt-BR" altLang="en-US" sz="2800">
                <a:latin typeface="Univers-Black-Italic" pitchFamily="2" charset="0"/>
              </a:rPr>
              <a:t>Países@</a:t>
            </a:r>
          </a:p>
        </p:txBody>
      </p:sp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5670550" y="4076700"/>
            <a:ext cx="3400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latin typeface="Univers" pitchFamily="34" charset="0"/>
              </a:rPr>
              <a:t>Ian M. Nunes – ian.nunes@ibge.gov.br</a:t>
            </a:r>
            <a:endParaRPr lang="en-US" altLang="en-US">
              <a:latin typeface="Univer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6"/>
          <p:cNvSpPr txBox="1">
            <a:spLocks noChangeArrowheads="1"/>
          </p:cNvSpPr>
          <p:nvPr/>
        </p:nvSpPr>
        <p:spPr bwMode="auto">
          <a:xfrm>
            <a:off x="1071563" y="785813"/>
            <a:ext cx="7740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Univers" pitchFamily="34" charset="0"/>
              </a:rPr>
              <a:t>Statistics of access to </a:t>
            </a:r>
            <a:r>
              <a:rPr lang="en-US" altLang="en-US" sz="2800" b="1" i="1">
                <a:latin typeface="Univers" pitchFamily="34" charset="0"/>
              </a:rPr>
              <a:t>Países@</a:t>
            </a:r>
            <a:endParaRPr lang="en-US" altLang="en-US" sz="1400" i="1">
              <a:latin typeface="Univers" pitchFamily="34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438275" y="1538288"/>
            <a:ext cx="6662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lvl="1" eaLnBrk="0" hangingPunct="0">
              <a:lnSpc>
                <a:spcPct val="90000"/>
              </a:lnSpc>
              <a:spcBef>
                <a:spcPct val="30000"/>
              </a:spcBef>
              <a:buSzPct val="80000"/>
            </a:pPr>
            <a:r>
              <a:rPr lang="pt-BR" sz="2000" b="1">
                <a:solidFill>
                  <a:srgbClr val="09356D"/>
                </a:solidFill>
                <a:latin typeface="Univers" pitchFamily="34" charset="0"/>
              </a:rPr>
              <a:t>Users of Spanish and English together almost double those of Portuguese in 2012 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177313"/>
              </p:ext>
            </p:extLst>
          </p:nvPr>
        </p:nvGraphicFramePr>
        <p:xfrm>
          <a:off x="1411813" y="4725144"/>
          <a:ext cx="5942037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730429"/>
              </p:ext>
            </p:extLst>
          </p:nvPr>
        </p:nvGraphicFramePr>
        <p:xfrm>
          <a:off x="1438275" y="2184365"/>
          <a:ext cx="646234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61223"/>
            <a:ext cx="4381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9" descr="logooficialareasegu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989138"/>
            <a:ext cx="5181600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632075" y="4800600"/>
            <a:ext cx="464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rgbClr val="09356D"/>
                </a:solidFill>
                <a:latin typeface="Univers" pitchFamily="34" charset="0"/>
              </a:rPr>
              <a:t>www.ibge.gov.br</a:t>
            </a:r>
          </a:p>
          <a:p>
            <a:pPr algn="ctr" eaLnBrk="0" hangingPunct="0"/>
            <a:r>
              <a:rPr lang="en-US" altLang="en-US" sz="2800" b="1">
                <a:solidFill>
                  <a:srgbClr val="09356D"/>
                </a:solidFill>
                <a:latin typeface="Univers" pitchFamily="34" charset="0"/>
              </a:rPr>
              <a:t>ian.nunes@ibge.gov.br</a:t>
            </a:r>
            <a:endParaRPr lang="en-US" altLang="en-US" b="1">
              <a:solidFill>
                <a:srgbClr val="09356D"/>
              </a:solidFill>
              <a:latin typeface="Univer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3"/>
          <p:cNvSpPr txBox="1">
            <a:spLocks noChangeArrowheads="1"/>
          </p:cNvSpPr>
          <p:nvPr/>
        </p:nvSpPr>
        <p:spPr bwMode="auto">
          <a:xfrm>
            <a:off x="1438275" y="900113"/>
            <a:ext cx="72056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>
                <a:solidFill>
                  <a:srgbClr val="09356D"/>
                </a:solidFill>
                <a:latin typeface="Univers" pitchFamily="34" charset="0"/>
              </a:rPr>
              <a:t> information on </a:t>
            </a:r>
            <a:r>
              <a:rPr lang="en-US" sz="2000" b="1">
                <a:solidFill>
                  <a:srgbClr val="09356D"/>
                </a:solidFill>
                <a:latin typeface="Univers" pitchFamily="34" charset="0"/>
              </a:rPr>
              <a:t>196 countries </a:t>
            </a:r>
            <a:r>
              <a:rPr lang="en-US" sz="2000">
                <a:solidFill>
                  <a:srgbClr val="09356D"/>
                </a:solidFill>
                <a:latin typeface="Univers" pitchFamily="34" charset="0"/>
              </a:rPr>
              <a:t>according to </a:t>
            </a:r>
            <a:r>
              <a:rPr lang="en-US" sz="2000" b="1">
                <a:solidFill>
                  <a:srgbClr val="09356D"/>
                </a:solidFill>
                <a:latin typeface="Univers" pitchFamily="34" charset="0"/>
              </a:rPr>
              <a:t>7 major topics </a:t>
            </a:r>
            <a:r>
              <a:rPr lang="en-US" sz="2000">
                <a:solidFill>
                  <a:srgbClr val="09356D"/>
                </a:solidFill>
                <a:latin typeface="Univers" pitchFamily="34" charset="0"/>
              </a:rPr>
              <a:t>(summary, population, social indicators, economy, networks, environment and millennium goals).</a:t>
            </a:r>
          </a:p>
        </p:txBody>
      </p:sp>
      <p:pic>
        <p:nvPicPr>
          <p:cNvPr id="15362" name="Imagem 3" descr="slide01_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000250"/>
            <a:ext cx="7820025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3"/>
          <p:cNvSpPr txBox="1">
            <a:spLocks noChangeArrowheads="1"/>
          </p:cNvSpPr>
          <p:nvPr/>
        </p:nvSpPr>
        <p:spPr bwMode="auto">
          <a:xfrm>
            <a:off x="1438275" y="900113"/>
            <a:ext cx="5776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>
                <a:solidFill>
                  <a:srgbClr val="09356D"/>
                </a:solidFill>
                <a:latin typeface="Univers" pitchFamily="34" charset="0"/>
              </a:rPr>
              <a:t> more than 70 variables, mainly from the </a:t>
            </a:r>
            <a:r>
              <a:rPr lang="en-US" sz="2000" b="1">
                <a:solidFill>
                  <a:srgbClr val="09356D"/>
                </a:solidFill>
                <a:latin typeface="Univers" pitchFamily="34" charset="0"/>
              </a:rPr>
              <a:t>United Nations Organization</a:t>
            </a:r>
            <a:r>
              <a:rPr lang="en-US" sz="2000">
                <a:solidFill>
                  <a:srgbClr val="09356D"/>
                </a:solidFill>
                <a:latin typeface="Univers" pitchFamily="34" charset="0"/>
              </a:rPr>
              <a:t>.</a:t>
            </a:r>
          </a:p>
        </p:txBody>
      </p:sp>
      <p:pic>
        <p:nvPicPr>
          <p:cNvPr id="16386" name="Imagem 3" descr="slide02_e.jpg"/>
          <p:cNvPicPr>
            <a:picLocks noChangeAspect="1"/>
          </p:cNvPicPr>
          <p:nvPr/>
        </p:nvPicPr>
        <p:blipFill>
          <a:blip r:embed="rId2"/>
          <a:srcRect t="397"/>
          <a:stretch>
            <a:fillRect/>
          </a:stretch>
        </p:blipFill>
        <p:spPr bwMode="auto">
          <a:xfrm>
            <a:off x="1928813" y="1857375"/>
            <a:ext cx="59182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3"/>
          <p:cNvSpPr txBox="1">
            <a:spLocks noChangeArrowheads="1"/>
          </p:cNvSpPr>
          <p:nvPr/>
        </p:nvSpPr>
        <p:spPr bwMode="auto">
          <a:xfrm>
            <a:off x="1438275" y="900113"/>
            <a:ext cx="699135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  <a:buFontTx/>
              <a:buChar char="•"/>
            </a:pPr>
            <a:r>
              <a:rPr lang="pt-BR" sz="2000">
                <a:solidFill>
                  <a:srgbClr val="09356D"/>
                </a:solidFill>
                <a:latin typeface="Univers" pitchFamily="34" charset="0"/>
              </a:rPr>
              <a:t> </a:t>
            </a:r>
            <a:r>
              <a:rPr lang="en-US" sz="2000">
                <a:solidFill>
                  <a:srgbClr val="09356D"/>
                </a:solidFill>
                <a:latin typeface="Univers" pitchFamily="34" charset="0"/>
              </a:rPr>
              <a:t>main sources used:</a:t>
            </a:r>
          </a:p>
          <a:p>
            <a:pPr lvl="1" eaLnBrk="0" hangingPunct="0">
              <a:buSzPct val="80000"/>
              <a:buFont typeface="Wingdings" pitchFamily="2" charset="2"/>
              <a:buChar char="§"/>
            </a:pPr>
            <a:r>
              <a:rPr lang="pt-BR" sz="2000">
                <a:solidFill>
                  <a:srgbClr val="09356D"/>
                </a:solidFill>
                <a:latin typeface="Univers" pitchFamily="34" charset="0"/>
              </a:rPr>
              <a:t> </a:t>
            </a:r>
            <a:r>
              <a:rPr lang="en-US" sz="2000">
                <a:solidFill>
                  <a:srgbClr val="09356D"/>
                </a:solidFill>
                <a:latin typeface="Univers" pitchFamily="34" charset="0"/>
              </a:rPr>
              <a:t>United Nations Statistical Division</a:t>
            </a:r>
          </a:p>
          <a:p>
            <a:pPr lvl="1" eaLnBrk="0" hangingPunct="0">
              <a:buSzPct val="80000"/>
              <a:buFont typeface="Wingdings" pitchFamily="2" charset="2"/>
              <a:buChar char="§"/>
            </a:pPr>
            <a:r>
              <a:rPr lang="en-US" sz="2000">
                <a:solidFill>
                  <a:srgbClr val="09356D"/>
                </a:solidFill>
                <a:latin typeface="Univers" pitchFamily="34" charset="0"/>
              </a:rPr>
              <a:t> Human Development Report (HDR)</a:t>
            </a:r>
          </a:p>
          <a:p>
            <a:pPr lvl="1" eaLnBrk="0" hangingPunct="0">
              <a:buSzPct val="80000"/>
              <a:buFont typeface="Wingdings" pitchFamily="2" charset="2"/>
              <a:buChar char="§"/>
            </a:pPr>
            <a:r>
              <a:rPr lang="en-US" sz="2000">
                <a:solidFill>
                  <a:srgbClr val="09356D"/>
                </a:solidFill>
                <a:latin typeface="Univers" pitchFamily="34" charset="0"/>
              </a:rPr>
              <a:t> World Health Organization (WHO)</a:t>
            </a:r>
          </a:p>
          <a:p>
            <a:pPr lvl="1" eaLnBrk="0" hangingPunct="0">
              <a:buSzPct val="80000"/>
              <a:buFont typeface="Wingdings" pitchFamily="2" charset="2"/>
              <a:buChar char="§"/>
            </a:pPr>
            <a:r>
              <a:rPr lang="en-US" sz="2000">
                <a:solidFill>
                  <a:srgbClr val="09356D"/>
                </a:solidFill>
                <a:latin typeface="Univers" pitchFamily="34" charset="0"/>
              </a:rPr>
              <a:t> Food and Agriculture Organization of the UN (FAO)</a:t>
            </a:r>
          </a:p>
          <a:p>
            <a:pPr lvl="1" eaLnBrk="0" hangingPunct="0">
              <a:buSzPct val="80000"/>
              <a:buFont typeface="Wingdings" pitchFamily="2" charset="2"/>
              <a:buChar char="§"/>
            </a:pPr>
            <a:r>
              <a:rPr lang="en-US" sz="2000">
                <a:solidFill>
                  <a:srgbClr val="09356D"/>
                </a:solidFill>
                <a:latin typeface="Univers" pitchFamily="34" charset="0"/>
              </a:rPr>
              <a:t> United Nations Children’s Fund (UNICEF)</a:t>
            </a:r>
          </a:p>
          <a:p>
            <a:pPr lvl="1" eaLnBrk="0" hangingPunct="0">
              <a:buSzPct val="80000"/>
              <a:buFont typeface="Wingdings" pitchFamily="2" charset="2"/>
              <a:buChar char="§"/>
            </a:pPr>
            <a:r>
              <a:rPr lang="en-US" sz="2000">
                <a:solidFill>
                  <a:srgbClr val="09356D"/>
                </a:solidFill>
                <a:latin typeface="Univers" pitchFamily="34" charset="0"/>
              </a:rPr>
              <a:t> United Nations Environment Programme</a:t>
            </a:r>
          </a:p>
          <a:p>
            <a:pPr lvl="1" eaLnBrk="0" hangingPunct="0">
              <a:buSzPct val="80000"/>
              <a:buFont typeface="Wingdings" pitchFamily="2" charset="2"/>
              <a:buChar char="§"/>
            </a:pPr>
            <a:r>
              <a:rPr lang="en-US" sz="2000">
                <a:solidFill>
                  <a:srgbClr val="09356D"/>
                </a:solidFill>
                <a:latin typeface="Univers" pitchFamily="34" charset="0"/>
              </a:rPr>
              <a:t> International Telecommunication Union (ITU)</a:t>
            </a:r>
          </a:p>
          <a:p>
            <a:pPr lvl="1" eaLnBrk="0" hangingPunct="0">
              <a:buSzPct val="80000"/>
              <a:buFont typeface="Wingdings" pitchFamily="2" charset="2"/>
              <a:buChar char="§"/>
            </a:pPr>
            <a:r>
              <a:rPr lang="en-US" sz="2000">
                <a:solidFill>
                  <a:srgbClr val="09356D"/>
                </a:solidFill>
                <a:latin typeface="Univers" pitchFamily="34" charset="0"/>
              </a:rPr>
              <a:t> World Development Indicators (The World Bank)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3"/>
          <p:cNvSpPr txBox="1">
            <a:spLocks noChangeArrowheads="1"/>
          </p:cNvSpPr>
          <p:nvPr/>
        </p:nvSpPr>
        <p:spPr bwMode="auto">
          <a:xfrm>
            <a:off x="1438275" y="900113"/>
            <a:ext cx="6562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>
                <a:solidFill>
                  <a:srgbClr val="09356D"/>
                </a:solidFill>
                <a:latin typeface="Univers" pitchFamily="34" charset="0"/>
              </a:rPr>
              <a:t> the countries are selected through the menu or directly on the planisphere.</a:t>
            </a:r>
          </a:p>
        </p:txBody>
      </p:sp>
      <p:pic>
        <p:nvPicPr>
          <p:cNvPr id="18434" name="Imagem 4" descr="slide04_e.jpg"/>
          <p:cNvPicPr>
            <a:picLocks noChangeAspect="1"/>
          </p:cNvPicPr>
          <p:nvPr/>
        </p:nvPicPr>
        <p:blipFill>
          <a:blip r:embed="rId2"/>
          <a:srcRect t="787"/>
          <a:stretch>
            <a:fillRect/>
          </a:stretch>
        </p:blipFill>
        <p:spPr bwMode="auto">
          <a:xfrm>
            <a:off x="1143000" y="1928813"/>
            <a:ext cx="4373563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Imagem 5" descr="slide03_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1928813"/>
            <a:ext cx="3063875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m 6" descr="slide05_e.jpg"/>
          <p:cNvPicPr>
            <a:picLocks noChangeAspect="1"/>
          </p:cNvPicPr>
          <p:nvPr/>
        </p:nvPicPr>
        <p:blipFill>
          <a:blip r:embed="rId2"/>
          <a:srcRect t="520"/>
          <a:stretch>
            <a:fillRect/>
          </a:stretch>
        </p:blipFill>
        <p:spPr bwMode="auto">
          <a:xfrm>
            <a:off x="1500188" y="1857375"/>
            <a:ext cx="69183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438275" y="900113"/>
            <a:ext cx="7205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pt-BR" sz="2000">
                <a:solidFill>
                  <a:srgbClr val="09356D"/>
                </a:solidFill>
                <a:latin typeface="Univers" pitchFamily="34" charset="0"/>
              </a:rPr>
              <a:t> data of countries are compared and the information displayed can be exported as </a:t>
            </a:r>
            <a:r>
              <a:rPr lang="pt-BR" sz="2000" b="1">
                <a:solidFill>
                  <a:srgbClr val="09356D"/>
                </a:solidFill>
                <a:latin typeface="Univers" pitchFamily="34" charset="0"/>
              </a:rPr>
              <a:t>CVS</a:t>
            </a:r>
            <a:r>
              <a:rPr lang="pt-BR" sz="2000">
                <a:solidFill>
                  <a:srgbClr val="09356D"/>
                </a:solidFill>
                <a:latin typeface="Univers" pitchFamily="34" charset="0"/>
              </a:rPr>
              <a:t> files.</a:t>
            </a:r>
          </a:p>
        </p:txBody>
      </p:sp>
      <p:sp>
        <p:nvSpPr>
          <p:cNvPr id="19459" name="Elipse 7"/>
          <p:cNvSpPr>
            <a:spLocks noChangeArrowheads="1"/>
          </p:cNvSpPr>
          <p:nvPr/>
        </p:nvSpPr>
        <p:spPr bwMode="auto">
          <a:xfrm>
            <a:off x="6572250" y="3384550"/>
            <a:ext cx="500063" cy="5000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pt-BR"/>
          </a:p>
        </p:txBody>
      </p:sp>
      <p:sp>
        <p:nvSpPr>
          <p:cNvPr id="19460" name="Elipse 8"/>
          <p:cNvSpPr>
            <a:spLocks noChangeArrowheads="1"/>
          </p:cNvSpPr>
          <p:nvPr/>
        </p:nvSpPr>
        <p:spPr bwMode="auto">
          <a:xfrm>
            <a:off x="7500938" y="4071938"/>
            <a:ext cx="500062" cy="5000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3"/>
          <p:cNvSpPr txBox="1">
            <a:spLocks noChangeArrowheads="1"/>
          </p:cNvSpPr>
          <p:nvPr/>
        </p:nvSpPr>
        <p:spPr bwMode="auto">
          <a:xfrm>
            <a:off x="1438275" y="900113"/>
            <a:ext cx="7205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>
                <a:solidFill>
                  <a:srgbClr val="09356D"/>
                </a:solidFill>
                <a:latin typeface="Univers" pitchFamily="34" charset="0"/>
              </a:rPr>
              <a:t> information is available in English and Spanish, besides Portuguese.</a:t>
            </a:r>
          </a:p>
        </p:txBody>
      </p:sp>
      <p:pic>
        <p:nvPicPr>
          <p:cNvPr id="20482" name="Imagem 9" descr="slide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563" y="1785938"/>
            <a:ext cx="609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Imagem 10" descr="slide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3563" y="4071938"/>
            <a:ext cx="609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Elipse 11"/>
          <p:cNvSpPr>
            <a:spLocks noChangeArrowheads="1"/>
          </p:cNvSpPr>
          <p:nvPr/>
        </p:nvSpPr>
        <p:spPr bwMode="auto">
          <a:xfrm>
            <a:off x="6215063" y="1728788"/>
            <a:ext cx="500062" cy="5000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3"/>
          <p:cNvSpPr txBox="1">
            <a:spLocks noChangeArrowheads="1"/>
          </p:cNvSpPr>
          <p:nvPr/>
        </p:nvSpPr>
        <p:spPr bwMode="auto">
          <a:xfrm>
            <a:off x="1438275" y="900113"/>
            <a:ext cx="64198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>
                <a:solidFill>
                  <a:srgbClr val="09356D"/>
                </a:solidFill>
                <a:latin typeface="Univers" pitchFamily="34" charset="0"/>
              </a:rPr>
              <a:t> together with statistical data, the channel presents additional information on the countries: their history and flag, a simplified map, a link to </a:t>
            </a:r>
            <a:r>
              <a:rPr lang="en-US" sz="2000" i="1">
                <a:solidFill>
                  <a:srgbClr val="09356D"/>
                </a:solidFill>
                <a:latin typeface="Univers" pitchFamily="34" charset="0"/>
              </a:rPr>
              <a:t>Google Maps </a:t>
            </a:r>
            <a:r>
              <a:rPr lang="en-US" sz="2000">
                <a:solidFill>
                  <a:srgbClr val="09356D"/>
                </a:solidFill>
                <a:latin typeface="Univers" pitchFamily="34" charset="0"/>
              </a:rPr>
              <a:t>and a selection of photographs. </a:t>
            </a:r>
          </a:p>
        </p:txBody>
      </p:sp>
      <p:pic>
        <p:nvPicPr>
          <p:cNvPr id="21506" name="Imagem 4" descr="slide09_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2428875"/>
            <a:ext cx="58674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6"/>
          <p:cNvSpPr txBox="1">
            <a:spLocks noChangeArrowheads="1"/>
          </p:cNvSpPr>
          <p:nvPr/>
        </p:nvSpPr>
        <p:spPr bwMode="auto">
          <a:xfrm>
            <a:off x="1071563" y="785813"/>
            <a:ext cx="7740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Univers" pitchFamily="34" charset="0"/>
              </a:rPr>
              <a:t>Statistics of access to </a:t>
            </a:r>
            <a:r>
              <a:rPr lang="en-US" altLang="en-US" sz="2800" b="1" i="1">
                <a:latin typeface="Univers" pitchFamily="34" charset="0"/>
              </a:rPr>
              <a:t>Países@</a:t>
            </a:r>
            <a:endParaRPr lang="en-US" altLang="en-US" sz="1400" i="1">
              <a:latin typeface="Univers" pitchFamily="34" charset="0"/>
            </a:endParaRPr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438275" y="1330325"/>
            <a:ext cx="666273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eaLnBrk="0" hangingPunct="0"/>
            <a:r>
              <a:rPr lang="en-US" sz="2000" dirty="0">
                <a:solidFill>
                  <a:srgbClr val="09356D"/>
                </a:solidFill>
                <a:latin typeface="Univers" pitchFamily="34" charset="0"/>
              </a:rPr>
              <a:t>Number of users up 197% in 4 years</a:t>
            </a:r>
          </a:p>
          <a:p>
            <a:pPr eaLnBrk="0" hangingPunct="0"/>
            <a:endParaRPr lang="en-US" b="1" dirty="0">
              <a:latin typeface="Univers" pitchFamily="34" charset="0"/>
            </a:endParaRPr>
          </a:p>
          <a:p>
            <a:pPr eaLnBrk="0" hangingPunct="0"/>
            <a:r>
              <a:rPr lang="pt-BR" b="1" dirty="0">
                <a:latin typeface="Univers" pitchFamily="34" charset="0"/>
              </a:rPr>
              <a:t>2008</a:t>
            </a:r>
            <a:endParaRPr lang="en-US" b="1" dirty="0">
              <a:latin typeface="Univers" pitchFamily="34" charset="0"/>
            </a:endParaRPr>
          </a:p>
          <a:p>
            <a:pPr marL="0" lvl="1" eaLnBrk="0" hangingPunct="0">
              <a:lnSpc>
                <a:spcPct val="90000"/>
              </a:lnSpc>
              <a:spcBef>
                <a:spcPct val="30000"/>
              </a:spcBef>
              <a:buSzPct val="80000"/>
              <a:buFontTx/>
              <a:buChar char="•"/>
            </a:pPr>
            <a:r>
              <a:rPr lang="pt-BR" sz="2000" b="1" dirty="0">
                <a:solidFill>
                  <a:srgbClr val="09356D"/>
                </a:solidFill>
                <a:latin typeface="Univers" pitchFamily="34" charset="0"/>
              </a:rPr>
              <a:t> 690,179</a:t>
            </a:r>
            <a:r>
              <a:rPr lang="pt-BR" sz="2000" dirty="0">
                <a:solidFill>
                  <a:srgbClr val="09356D"/>
                </a:solidFill>
                <a:latin typeface="Univers" pitchFamily="34" charset="0"/>
              </a:rPr>
              <a:t> </a:t>
            </a:r>
            <a:r>
              <a:rPr lang="pt-BR" sz="2000" dirty="0" err="1">
                <a:solidFill>
                  <a:srgbClr val="09356D"/>
                </a:solidFill>
                <a:latin typeface="Univers" pitchFamily="34" charset="0"/>
              </a:rPr>
              <a:t>users</a:t>
            </a:r>
            <a:endParaRPr lang="pt-BR" sz="2000" dirty="0">
              <a:solidFill>
                <a:srgbClr val="09356D"/>
              </a:solidFill>
              <a:latin typeface="Univers" pitchFamily="34" charset="0"/>
            </a:endParaRPr>
          </a:p>
          <a:p>
            <a:pPr marL="0" lvl="1" eaLnBrk="0" hangingPunct="0">
              <a:lnSpc>
                <a:spcPct val="90000"/>
              </a:lnSpc>
              <a:spcBef>
                <a:spcPct val="30000"/>
              </a:spcBef>
              <a:buSzPct val="80000"/>
              <a:buFontTx/>
              <a:buChar char="•"/>
            </a:pPr>
            <a:endParaRPr lang="pt-BR" sz="2000" dirty="0">
              <a:solidFill>
                <a:srgbClr val="09356D"/>
              </a:solidFill>
              <a:latin typeface="Univers" pitchFamily="34" charset="0"/>
            </a:endParaRPr>
          </a:p>
          <a:p>
            <a:pPr eaLnBrk="0" hangingPunct="0"/>
            <a:r>
              <a:rPr lang="pt-BR" b="1" dirty="0">
                <a:latin typeface="Univers" pitchFamily="34" charset="0"/>
              </a:rPr>
              <a:t>2012</a:t>
            </a:r>
            <a:endParaRPr lang="en-US" b="1" dirty="0">
              <a:latin typeface="Univers" pitchFamily="34" charset="0"/>
            </a:endParaRPr>
          </a:p>
          <a:p>
            <a:pPr marL="0" lvl="1" eaLnBrk="0" hangingPunct="0">
              <a:lnSpc>
                <a:spcPct val="90000"/>
              </a:lnSpc>
              <a:spcBef>
                <a:spcPct val="30000"/>
              </a:spcBef>
              <a:buSzPct val="80000"/>
              <a:buFontTx/>
              <a:buChar char="•"/>
            </a:pPr>
            <a:r>
              <a:rPr lang="pt-BR" sz="2000" b="1" dirty="0">
                <a:solidFill>
                  <a:srgbClr val="09356D"/>
                </a:solidFill>
                <a:latin typeface="Univers" pitchFamily="34" charset="0"/>
              </a:rPr>
              <a:t> 2,051,727</a:t>
            </a:r>
            <a:r>
              <a:rPr lang="pt-BR" sz="2000" dirty="0">
                <a:solidFill>
                  <a:srgbClr val="09356D"/>
                </a:solidFill>
                <a:latin typeface="Univers" pitchFamily="34" charset="0"/>
              </a:rPr>
              <a:t> </a:t>
            </a:r>
            <a:r>
              <a:rPr lang="pt-BR" sz="2000" dirty="0" err="1">
                <a:solidFill>
                  <a:srgbClr val="09356D"/>
                </a:solidFill>
                <a:latin typeface="Univers" pitchFamily="34" charset="0"/>
              </a:rPr>
              <a:t>users</a:t>
            </a:r>
            <a:r>
              <a:rPr lang="pt-BR" sz="2000" dirty="0">
                <a:solidFill>
                  <a:srgbClr val="09356D"/>
                </a:solidFill>
                <a:latin typeface="Univers" pitchFamily="34" charset="0"/>
              </a:rPr>
              <a:t> </a:t>
            </a:r>
          </a:p>
          <a:p>
            <a:pPr marL="0" lvl="1" eaLnBrk="0" hangingPunct="0">
              <a:lnSpc>
                <a:spcPct val="90000"/>
              </a:lnSpc>
              <a:spcBef>
                <a:spcPct val="30000"/>
              </a:spcBef>
              <a:buSzPct val="80000"/>
              <a:buFontTx/>
              <a:buChar char="•"/>
            </a:pPr>
            <a:endParaRPr lang="pt-BR" sz="2000" dirty="0">
              <a:solidFill>
                <a:srgbClr val="09356D"/>
              </a:solidFill>
              <a:latin typeface="Univers" pitchFamily="34" charset="0"/>
            </a:endParaRPr>
          </a:p>
          <a:p>
            <a:pPr marL="0" lvl="1" eaLnBrk="0" hangingPunct="0">
              <a:lnSpc>
                <a:spcPct val="90000"/>
              </a:lnSpc>
              <a:spcBef>
                <a:spcPct val="30000"/>
              </a:spcBef>
              <a:buSzPct val="80000"/>
            </a:pPr>
            <a:endParaRPr lang="pt-BR" sz="2000" dirty="0">
              <a:solidFill>
                <a:srgbClr val="09356D"/>
              </a:solidFill>
              <a:latin typeface="Univer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003399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98:Templates:Blank Presentation</Template>
  <TotalTime>3583</TotalTime>
  <Words>245</Words>
  <Application>Microsoft Office PowerPoint</Application>
  <PresentationFormat>Apresentação na tela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Wingdings</vt:lpstr>
      <vt:lpstr>Times</vt:lpstr>
      <vt:lpstr>Univers-Black-Italic</vt:lpstr>
      <vt:lpstr>Univers</vt:lpstr>
      <vt:lpstr>Blank Presentation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IBGE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GEC</dc:creator>
  <cp:lastModifiedBy>Ian</cp:lastModifiedBy>
  <cp:revision>282</cp:revision>
  <dcterms:created xsi:type="dcterms:W3CDTF">2001-03-06T14:47:28Z</dcterms:created>
  <dcterms:modified xsi:type="dcterms:W3CDTF">2013-06-06T16:23:28Z</dcterms:modified>
</cp:coreProperties>
</file>